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5" r:id="rId1"/>
  </p:sldMasterIdLst>
  <p:notesMasterIdLst>
    <p:notesMasterId r:id="rId9"/>
  </p:notesMasterIdLst>
  <p:sldIdLst>
    <p:sldId id="256" r:id="rId2"/>
    <p:sldId id="292" r:id="rId3"/>
    <p:sldId id="293" r:id="rId4"/>
    <p:sldId id="277" r:id="rId5"/>
    <p:sldId id="278" r:id="rId6"/>
    <p:sldId id="281" r:id="rId7"/>
    <p:sldId id="29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DE9B6AB0-A803-4652-8FF2-DE1F1041B227}">
          <p14:sldIdLst>
            <p14:sldId id="256"/>
            <p14:sldId id="292"/>
            <p14:sldId id="293"/>
            <p14:sldId id="277"/>
            <p14:sldId id="278"/>
            <p14:sldId id="281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99FF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224" autoAdjust="0"/>
    <p:restoredTop sz="94660"/>
  </p:normalViewPr>
  <p:slideViewPr>
    <p:cSldViewPr>
      <p:cViewPr>
        <p:scale>
          <a:sx n="70" d="100"/>
          <a:sy n="70" d="100"/>
        </p:scale>
        <p:origin x="-134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latin typeface="Arial"/>
              </a:rPr>
              <a:t>Fai clic per spostare la diapositiva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latin typeface="Arial"/>
              </a:rPr>
              <a:t>Fai clic per modificare il formato delle note</a:t>
            </a:r>
          </a:p>
        </p:txBody>
      </p:sp>
      <p:sp>
        <p:nvSpPr>
          <p:cNvPr id="15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5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5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latin typeface="Times New Roman"/>
              </a:rPr>
              <a:t> </a:t>
            </a:r>
          </a:p>
        </p:txBody>
      </p:sp>
      <p:sp>
        <p:nvSpPr>
          <p:cNvPr id="15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C6D8C1F-9997-4458-AE03-EC9661357DC5}" type="slidenum">
              <a:rPr lang="it-IT" sz="1400" b="0" strike="noStrike" spc="-1">
                <a:latin typeface="Times New Roman"/>
              </a:rPr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3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9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5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8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2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4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7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2"/>
          <p:cNvSpPr/>
          <p:nvPr/>
        </p:nvSpPr>
        <p:spPr>
          <a:xfrm>
            <a:off x="1127448" y="4811984"/>
            <a:ext cx="9865096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it-IT" sz="3200" b="1" strike="noStrike" spc="-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Sviluppo della rete di accesso in fibra tra scenari di duopolio e scenari di fusione della rete</a:t>
            </a:r>
          </a:p>
          <a:p>
            <a:pPr algn="ctr">
              <a:lnSpc>
                <a:spcPct val="90000"/>
              </a:lnSpc>
            </a:pPr>
            <a:endParaRPr lang="it-IT" sz="3200" b="1" spc="-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ea typeface="DejaVu Sans"/>
            </a:endParaRPr>
          </a:p>
          <a:p>
            <a:pPr algn="ctr">
              <a:lnSpc>
                <a:spcPct val="90000"/>
              </a:lnSpc>
            </a:pPr>
            <a:r>
              <a:rPr lang="it-IT" sz="3200" b="1" spc="-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SINTESI</a:t>
            </a:r>
            <a:endParaRPr lang="it-IT" sz="3200" b="1" strike="noStrike" spc="-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539131" y="4145384"/>
            <a:ext cx="9142560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it-IT" sz="2400" b="1" spc="-1" dirty="0">
              <a:latin typeface="Arial Rounded MT Bold" pitchFamily="34" charset="0"/>
              <a:ea typeface="DejaVu Sans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it-IT" sz="2000" b="1" strike="noStrike" spc="-1" dirty="0" smtClean="0">
              <a:latin typeface="Arial Rounded MT Bold" pitchFamily="34" charset="0"/>
              <a:ea typeface="DejaVu San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79376" y="6021288"/>
            <a:ext cx="1120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Maurizio Matteo </a:t>
            </a:r>
            <a:r>
              <a:rPr lang="it-I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Dècina</a:t>
            </a: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-  Conferenza ASATI  -  22 Gennaio 2020</a:t>
            </a:r>
            <a:endParaRPr lang="it-I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AutoShape 2" descr="Risultati immagini per italia digit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55575" y="373189"/>
            <a:ext cx="11917089" cy="5355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>
            <a:defPPr>
              <a:defRPr lang="it-IT"/>
            </a:defPPr>
            <a:lvl1pPr algn="ctr">
              <a:lnSpc>
                <a:spcPct val="90000"/>
              </a:lnSpc>
              <a:defRPr sz="3200" b="1" strike="noStrike" spc="-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defRPr>
            </a:lvl1pPr>
          </a:lstStyle>
          <a:p>
            <a:r>
              <a:rPr lang="it-IT" sz="2800" dirty="0" smtClean="0"/>
              <a:t>MODELLO DI CALCOLO DEGLI IMPATTI MACROECONOMICI</a:t>
            </a:r>
            <a:endParaRPr lang="it-IT" sz="2800" dirty="0"/>
          </a:p>
        </p:txBody>
      </p:sp>
      <p:pic>
        <p:nvPicPr>
          <p:cNvPr id="13" name="Picture 2" descr="http://www.premiocurcio.com/images/idea-copertina-cittadinanza-digitale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846" y="1088738"/>
            <a:ext cx="2680299" cy="241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0"/>
            <a:ext cx="12192000" cy="90872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4400" b="1" spc="-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Caratteristiche del modello di calcolo</a:t>
            </a:r>
            <a:endParaRPr lang="it-IT" sz="4400" b="1" spc="-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ea typeface="DejaVu Sans"/>
            </a:endParaRPr>
          </a:p>
        </p:txBody>
      </p:sp>
      <p:sp>
        <p:nvSpPr>
          <p:cNvPr id="198" name="CustomShape 20"/>
          <p:cNvSpPr/>
          <p:nvPr/>
        </p:nvSpPr>
        <p:spPr>
          <a:xfrm>
            <a:off x="407368" y="1052736"/>
            <a:ext cx="11305256" cy="365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4340" indent="-342900" algn="just">
              <a:lnSpc>
                <a:spcPct val="10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it-IT" sz="2000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Il modello (relativo ad un </a:t>
            </a:r>
            <a:r>
              <a:rPr lang="it-IT" sz="2000" strike="noStrike" spc="-1" dirty="0" err="1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working</a:t>
            </a:r>
            <a:r>
              <a:rPr lang="it-IT" sz="2000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 </a:t>
            </a:r>
            <a:r>
              <a:rPr lang="it-IT" sz="2000" strike="noStrike" spc="-1" dirty="0" err="1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paper</a:t>
            </a:r>
            <a:r>
              <a:rPr lang="it-IT" sz="2000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 scientifico) ha come oggetto i flussi di cassa attualizzati cumulati (NPV al periodo </a:t>
            </a:r>
            <a:r>
              <a:rPr lang="it-IT" sz="2000" i="1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n</a:t>
            </a:r>
            <a:r>
              <a:rPr lang="it-IT" sz="2000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) delle attività complessive di cablaggio, senza distinzioni tra TIM, Open </a:t>
            </a:r>
            <a:r>
              <a:rPr lang="it-IT" sz="2000" strike="noStrike" spc="-1" dirty="0" err="1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Fiber</a:t>
            </a:r>
            <a:r>
              <a:rPr lang="it-IT" sz="2000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 e tutti gli altri operatori (nell’ipotesi di partenza a parità di condizioni)*</a:t>
            </a:r>
          </a:p>
          <a:p>
            <a:pPr marL="344340" indent="-342900" algn="just">
              <a:lnSpc>
                <a:spcPct val="10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it-IT" sz="2000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Il soggetto economico dei flussi di cassa è dunque il sistema Paese nel suo complesso, che ha l’obiettivo di valutare i risultati nei vari e possibili scenari di assetto della sua rete fissa</a:t>
            </a:r>
          </a:p>
          <a:p>
            <a:pPr marL="344340" indent="-342900" algn="just">
              <a:lnSpc>
                <a:spcPct val="10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it-IT" sz="2000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Il modello, con orizzonte ventennale, presenta una interfaccia simulativa dove è possibile valutare l’impatto delle principali variabili sui vari risultati </a:t>
            </a:r>
          </a:p>
          <a:p>
            <a:pPr marL="344340" indent="-342900" algn="just">
              <a:lnSpc>
                <a:spcPct val="10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it-IT" sz="2000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Sono state selezionate 10 variabili chiave, modificando le quali è possibile visionare tutti i possibili risultati</a:t>
            </a:r>
          </a:p>
          <a:p>
            <a:pPr marL="344340" indent="-342900" algn="just">
              <a:lnSpc>
                <a:spcPct val="10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it-IT" sz="2000" strike="noStrike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Particolare attenzione va fatta per la variabile «tariffa media di accesso», per capire come una sua modifica può influire sull’equilibrio del settore</a:t>
            </a:r>
          </a:p>
          <a:p>
            <a:pPr marL="344340" indent="-342900" algn="just">
              <a:lnSpc>
                <a:spcPct val="100000"/>
              </a:lnSpc>
              <a:buClr>
                <a:srgbClr val="000000"/>
              </a:buClr>
              <a:buFont typeface="Arial" pitchFamily="34" charset="0"/>
              <a:buChar char="•"/>
            </a:pPr>
            <a:r>
              <a:rPr lang="it-IT" sz="2000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Il modello prende in considerazione solo le restanti unità immobiliari da cablare nelle zone A e B (ipotesi penetrazione FTTH al 100%, fatta eccezione per lo scenario </a:t>
            </a:r>
            <a:r>
              <a:rPr lang="it-IT" sz="2000" spc="-1" dirty="0" err="1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vectoring</a:t>
            </a:r>
            <a:r>
              <a:rPr lang="it-IT" sz="2000" spc="-1" dirty="0" smtClean="0">
                <a:solidFill>
                  <a:srgbClr val="000000"/>
                </a:solidFill>
                <a:latin typeface="Arial Rounded MT Bold" pitchFamily="34" charset="0"/>
                <a:ea typeface="DejaVu Sans"/>
              </a:rPr>
              <a:t> dove nel modello è possibile prevedere una percentuale residuale di linee FTTC, nell’ipotesi proposta in queste slide pari al 15%)</a:t>
            </a:r>
            <a:endParaRPr lang="it-IT" sz="2000" strike="noStrike" spc="-1" dirty="0" smtClean="0">
              <a:solidFill>
                <a:srgbClr val="000000"/>
              </a:solidFill>
              <a:latin typeface="Arial Rounded MT Bold" pitchFamily="34" charset="0"/>
              <a:ea typeface="DejaVu Sans"/>
            </a:endParaRPr>
          </a:p>
          <a:p>
            <a:pPr marL="458640" lvl="1" algn="just">
              <a:buClr>
                <a:srgbClr val="000000"/>
              </a:buClr>
            </a:pPr>
            <a:r>
              <a:rPr lang="it-IT" sz="2000" strike="noStrike" spc="-1" dirty="0" smtClean="0">
                <a:latin typeface="Arial Rounded MT Bold" pitchFamily="34" charset="0"/>
              </a:rPr>
              <a:t>*</a:t>
            </a:r>
            <a:r>
              <a:rPr lang="it-IT" sz="1100" i="1" strike="noStrike" spc="-1" dirty="0" smtClean="0">
                <a:latin typeface="Arial Rounded MT Bold" pitchFamily="34" charset="0"/>
              </a:rPr>
              <a:t>Non si considerano le sinergie con le reti esistenti che comportano minori investimenti, specie nel passaggio da FTTC a FTTH o nel riutilizzo di altre infrastrutture civili di ogni tipo</a:t>
            </a:r>
            <a:endParaRPr lang="it-IT" sz="1100" i="1" strike="noStrike" spc="-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528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0"/>
            <a:ext cx="12190680" cy="90872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4400" b="1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Descrizione degli Scenari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16711"/>
              </p:ext>
            </p:extLst>
          </p:nvPr>
        </p:nvGraphicFramePr>
        <p:xfrm>
          <a:off x="874760" y="1124744"/>
          <a:ext cx="10477824" cy="530259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421040"/>
                <a:gridCol w="7056784"/>
              </a:tblGrid>
              <a:tr h="1406856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Arial Rounded MT Bold" pitchFamily="34" charset="0"/>
                        </a:rPr>
                        <a:t>Duopolio</a:t>
                      </a:r>
                      <a:endParaRPr lang="it-IT" sz="28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strike="noStrike" spc="-1" dirty="0" smtClean="0">
                          <a:latin typeface="Arial Rounded MT Bold" pitchFamily="34" charset="0"/>
                        </a:rPr>
                        <a:t>Indica uno  scenario caratterizzato da un duopolio strutturale, dove si rilevano duplicazioni di costi </a:t>
                      </a:r>
                      <a:r>
                        <a:rPr lang="it-IT" sz="1600" b="0" strike="noStrike" spc="-1" dirty="0" smtClean="0">
                          <a:latin typeface="Arial Rounded MT Bold" pitchFamily="34" charset="0"/>
                        </a:rPr>
                        <a:t>ed inefficienze nella </a:t>
                      </a:r>
                      <a:r>
                        <a:rPr lang="it-IT" sz="1600" b="0" strike="noStrike" spc="-1" dirty="0" smtClean="0">
                          <a:latin typeface="Arial Rounded MT Bold" pitchFamily="34" charset="0"/>
                        </a:rPr>
                        <a:t>tratta orizzontale e nella fase commerciale di vendita e post</a:t>
                      </a:r>
                      <a:r>
                        <a:rPr lang="it-IT" sz="1600" b="0" strike="noStrike" spc="-1" baseline="0" dirty="0" smtClean="0">
                          <a:latin typeface="Arial Rounded MT Bold" pitchFamily="34" charset="0"/>
                        </a:rPr>
                        <a:t> vendita (compresa la manutenzione della rete)</a:t>
                      </a:r>
                      <a:endParaRPr lang="it-IT" sz="1600" b="0" strike="noStrike" spc="-1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157289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Arial Rounded MT Bold" pitchFamily="34" charset="0"/>
                        </a:rPr>
                        <a:t>Fusione</a:t>
                      </a:r>
                      <a:endParaRPr lang="it-IT" sz="28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Arial Rounded MT Bold" pitchFamily="34" charset="0"/>
                        </a:rPr>
                        <a:t>In questo scenario,</a:t>
                      </a:r>
                      <a:r>
                        <a:rPr lang="it-IT" sz="1600" b="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it-IT" sz="1600" b="0" dirty="0" smtClean="0">
                          <a:latin typeface="Arial Rounded MT Bold" pitchFamily="34" charset="0"/>
                        </a:rPr>
                        <a:t>le reti fondendosi (indipendentemente dalle varie modalità societarie) danno vita ad un progetto unico di cablatura. I benefici sono rappresentati dai </a:t>
                      </a:r>
                      <a:r>
                        <a:rPr lang="it-IT" sz="1600" b="0" dirty="0" err="1" smtClean="0">
                          <a:latin typeface="Arial Rounded MT Bold" pitchFamily="34" charset="0"/>
                        </a:rPr>
                        <a:t>savings</a:t>
                      </a:r>
                      <a:r>
                        <a:rPr lang="it-IT" sz="1600" b="0" dirty="0" smtClean="0">
                          <a:latin typeface="Arial Rounded MT Bold" pitchFamily="34" charset="0"/>
                        </a:rPr>
                        <a:t> sui costi  e dal reinvestimento degli stessi nello sviluppo dei servizi</a:t>
                      </a:r>
                      <a:endParaRPr lang="it-IT" sz="1600" b="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369224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err="1" smtClean="0">
                          <a:latin typeface="Arial Rounded MT Bold" pitchFamily="34" charset="0"/>
                        </a:rPr>
                        <a:t>Coinvestimento</a:t>
                      </a:r>
                      <a:endParaRPr lang="it-IT" sz="28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Arial Rounded MT Bold" pitchFamily="34" charset="0"/>
                        </a:rPr>
                        <a:t>In questo scenario le società (con i loro </a:t>
                      </a:r>
                      <a:r>
                        <a:rPr lang="it-IT" sz="1600" b="0" dirty="0" err="1" smtClean="0">
                          <a:latin typeface="Arial Rounded MT Bold" pitchFamily="34" charset="0"/>
                        </a:rPr>
                        <a:t>asset</a:t>
                      </a:r>
                      <a:r>
                        <a:rPr lang="it-IT" sz="1600" b="0" dirty="0" smtClean="0">
                          <a:latin typeface="Arial Rounded MT Bold" pitchFamily="34" charset="0"/>
                        </a:rPr>
                        <a:t>) rimangono distinte ed autonome, ma attraverso un piano condiviso di cablaggio sperimentano risparmi dovuti alle sinergie sugli investimenti. Si ha anche un impatto positivo sui costi di gestione e manutenzione della rete </a:t>
                      </a:r>
                      <a:endParaRPr lang="it-IT" sz="1600" b="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369224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err="1" smtClean="0">
                          <a:latin typeface="Arial Rounded MT Bold" pitchFamily="34" charset="0"/>
                        </a:rPr>
                        <a:t>Coinvestimento</a:t>
                      </a:r>
                      <a:r>
                        <a:rPr lang="it-IT" sz="2800" b="1" dirty="0" smtClean="0">
                          <a:latin typeface="Arial Rounded MT Bold" pitchFamily="34" charset="0"/>
                        </a:rPr>
                        <a:t> e </a:t>
                      </a:r>
                      <a:r>
                        <a:rPr lang="it-IT" sz="2800" b="1" dirty="0" err="1" smtClean="0">
                          <a:latin typeface="Arial Rounded MT Bold" pitchFamily="34" charset="0"/>
                        </a:rPr>
                        <a:t>Vectoring</a:t>
                      </a:r>
                      <a:endParaRPr lang="it-IT" sz="2800" b="1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Arial Rounded MT Bold" pitchFamily="34" charset="0"/>
                        </a:rPr>
                        <a:t>In questo caso simile al precedente, si considera che una percentuale residuale</a:t>
                      </a:r>
                      <a:r>
                        <a:rPr lang="it-IT" sz="1600" b="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it-IT" sz="1600" b="0" dirty="0" smtClean="0">
                          <a:latin typeface="Arial Rounded MT Bold" pitchFamily="34" charset="0"/>
                        </a:rPr>
                        <a:t>delle abitazioni rimanga cablata con soluzioni FTTC </a:t>
                      </a:r>
                      <a:r>
                        <a:rPr lang="it-IT" sz="1600" b="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it-IT" sz="1600" b="0" dirty="0" smtClean="0">
                          <a:latin typeface="Arial Rounded MT Bold" pitchFamily="34" charset="0"/>
                        </a:rPr>
                        <a:t>in modalità </a:t>
                      </a:r>
                      <a:r>
                        <a:rPr lang="it-IT" sz="1600" b="0" dirty="0" err="1" smtClean="0">
                          <a:latin typeface="Arial Rounded MT Bold" pitchFamily="34" charset="0"/>
                        </a:rPr>
                        <a:t>Vectoring</a:t>
                      </a:r>
                      <a:r>
                        <a:rPr lang="it-IT" sz="1600" b="0" dirty="0" smtClean="0">
                          <a:latin typeface="Arial Rounded MT Bold" pitchFamily="34" charset="0"/>
                        </a:rPr>
                        <a:t> a seconda di vari parametri quali ad esempio la distanza dall'armadio o la sovrapposizione di altre reti (5G)</a:t>
                      </a:r>
                      <a:endParaRPr lang="it-IT" sz="1600" b="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18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17" y="939676"/>
            <a:ext cx="10844083" cy="581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9" name="CustomShape 1"/>
          <p:cNvSpPr/>
          <p:nvPr/>
        </p:nvSpPr>
        <p:spPr>
          <a:xfrm>
            <a:off x="0" y="0"/>
            <a:ext cx="12190680" cy="90872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4400" b="1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Flussi di cassa cumulati attualizzati </a:t>
            </a:r>
          </a:p>
        </p:txBody>
      </p:sp>
      <p:sp>
        <p:nvSpPr>
          <p:cNvPr id="3" name="Ovale 2"/>
          <p:cNvSpPr/>
          <p:nvPr/>
        </p:nvSpPr>
        <p:spPr>
          <a:xfrm>
            <a:off x="9552384" y="4736976"/>
            <a:ext cx="1584176" cy="151216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latin typeface="Arial Rounded MT Bold" pitchFamily="34" charset="0"/>
              </a:rPr>
              <a:t>PAY</a:t>
            </a:r>
          </a:p>
          <a:p>
            <a:pPr algn="ctr"/>
            <a:r>
              <a:rPr lang="it-IT" sz="1600" b="1" dirty="0" smtClean="0">
                <a:latin typeface="Arial Rounded MT Bold" pitchFamily="34" charset="0"/>
              </a:rPr>
              <a:t>BACK tariffa media 10€</a:t>
            </a:r>
            <a:endParaRPr lang="it-IT" sz="16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751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0"/>
            <a:ext cx="12190680" cy="90872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4400" b="1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Tariffe di accesso medie e flussi di cassa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1631504" y="1639283"/>
            <a:ext cx="1440160" cy="57606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latin typeface="Arial Rounded MT Bold" pitchFamily="34" charset="0"/>
              </a:rPr>
              <a:t>8€</a:t>
            </a:r>
            <a:endParaRPr lang="it-IT" sz="2800" b="1" dirty="0">
              <a:latin typeface="Arial Rounded MT Bold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5562427" y="1628800"/>
            <a:ext cx="1440160" cy="57606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 Rounded MT Bold" pitchFamily="34" charset="0"/>
              </a:rPr>
              <a:t>10€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9440224" y="1663815"/>
            <a:ext cx="1440160" cy="57606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 Rounded MT Bold" pitchFamily="34" charset="0"/>
              </a:rPr>
              <a:t>12€</a:t>
            </a:r>
          </a:p>
        </p:txBody>
      </p:sp>
      <p:sp>
        <p:nvSpPr>
          <p:cNvPr id="13" name="CustomShape 3"/>
          <p:cNvSpPr/>
          <p:nvPr/>
        </p:nvSpPr>
        <p:spPr>
          <a:xfrm>
            <a:off x="475628" y="5085184"/>
            <a:ext cx="11305256" cy="136815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Nel caso di tariffe di accesso basse (a vantaggio dei consumatori) i flussi di cassa dello scenario attuale sono economicamente insostenibili (non diventano mai positivi nell’arco di 20 anni). </a:t>
            </a:r>
            <a:r>
              <a:rPr lang="it-IT" sz="2000" b="1" spc="-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Ne consegue che nel caso di duopolio attuale si ha il rischio di aumenti o persistenza di tariffe alte, oltre al rischio di fallimento delle attività stesse di cablaggio</a:t>
            </a:r>
            <a:endParaRPr lang="it-IT" sz="20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22" y="2527912"/>
            <a:ext cx="3976365" cy="213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" y="2501713"/>
            <a:ext cx="4025203" cy="215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187" y="2502236"/>
            <a:ext cx="4072088" cy="2184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4775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0" y="0"/>
            <a:ext cx="12190680" cy="90872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4400" b="1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Calcolo dei </a:t>
            </a:r>
            <a:r>
              <a:rPr lang="it-IT" sz="4400" b="1" spc="-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savings</a:t>
            </a:r>
            <a:r>
              <a:rPr lang="it-IT" sz="4400" b="1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 degli scenari alternativi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631" y="1052736"/>
            <a:ext cx="9155791" cy="474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215680" y="5766355"/>
            <a:ext cx="1656223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Arial Rounded MT Bold" pitchFamily="34" charset="0"/>
              </a:rPr>
              <a:t>6,7 MLD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Arial Rounded MT Bold" pitchFamily="34" charset="0"/>
              </a:rPr>
              <a:t>0,33% PIL</a:t>
            </a:r>
            <a:endParaRPr lang="it-IT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87849" y="5762570"/>
            <a:ext cx="1656223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it-IT" dirty="0"/>
              <a:t>4,0 MLD</a:t>
            </a:r>
          </a:p>
          <a:p>
            <a:r>
              <a:rPr lang="it-IT" dirty="0"/>
              <a:t>0,20% PIL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903866" y="5762570"/>
            <a:ext cx="1656223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it-IT" dirty="0"/>
              <a:t>4,7 MLD</a:t>
            </a:r>
          </a:p>
          <a:p>
            <a:r>
              <a:rPr lang="it-IT" dirty="0"/>
              <a:t>0,23% PIL</a:t>
            </a:r>
          </a:p>
        </p:txBody>
      </p:sp>
    </p:spTree>
    <p:extLst>
      <p:ext uri="{BB962C8B-B14F-4D97-AF65-F5344CB8AC3E}">
        <p14:creationId xmlns:p14="http://schemas.microsoft.com/office/powerpoint/2010/main" val="18549444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0" y="0"/>
            <a:ext cx="12190680" cy="90872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24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it-IT" sz="4400" b="1" spc="-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Impatto sul PIL degli scenari alternativi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84739"/>
              </p:ext>
            </p:extLst>
          </p:nvPr>
        </p:nvGraphicFramePr>
        <p:xfrm>
          <a:off x="5951984" y="1628800"/>
          <a:ext cx="5920620" cy="28363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1184124"/>
                <a:gridCol w="1184124"/>
                <a:gridCol w="1184124"/>
                <a:gridCol w="1184124"/>
                <a:gridCol w="118412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Arial Rounded MT Bold" pitchFamily="34" charset="0"/>
                        </a:rPr>
                        <a:t>Riduzione Tariffe di accesso</a:t>
                      </a:r>
                      <a:endParaRPr lang="it-IT" sz="12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Arial Rounded MT Bold" pitchFamily="34" charset="0"/>
                        </a:rPr>
                        <a:t>Incremento annuale portafoglio consumatore</a:t>
                      </a:r>
                      <a:endParaRPr lang="it-IT" sz="12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>
                          <a:latin typeface="Arial Rounded MT Bold" pitchFamily="34" charset="0"/>
                        </a:rPr>
                        <a:t>Incremento annuale domanda aggregata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Arial Rounded MT Bold" pitchFamily="34" charset="0"/>
                        </a:rPr>
                        <a:t>Incremento</a:t>
                      </a:r>
                      <a:r>
                        <a:rPr lang="it-IT" sz="1200" baseline="0" dirty="0" smtClean="0">
                          <a:latin typeface="Arial Rounded MT Bold" pitchFamily="34" charset="0"/>
                        </a:rPr>
                        <a:t> ventennale domanda aggregata</a:t>
                      </a:r>
                      <a:endParaRPr lang="it-IT" sz="12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200" kern="1200" dirty="0" smtClean="0">
                        <a:latin typeface="Arial Rounded MT Bold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it-IT" sz="1200" kern="1200" dirty="0" smtClean="0">
                          <a:latin typeface="Arial Rounded MT Bold" pitchFamily="34" charset="0"/>
                        </a:rPr>
                        <a:t>Impatto ventennale sul PIL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507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 Rounded MT Bold" pitchFamily="34" charset="0"/>
                        </a:rPr>
                        <a:t>1€</a:t>
                      </a:r>
                      <a:endParaRPr lang="it-IT" sz="1600" b="1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12€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300 Mln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6 </a:t>
                      </a:r>
                      <a:r>
                        <a:rPr lang="it-IT" sz="1600" kern="1200" dirty="0" err="1" smtClean="0">
                          <a:latin typeface="Arial Rounded MT Bold" pitchFamily="34" charset="0"/>
                        </a:rPr>
                        <a:t>Mld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 Rounded MT Bold" pitchFamily="34" charset="0"/>
                        </a:rPr>
                        <a:t>0,3%</a:t>
                      </a:r>
                      <a:endParaRPr lang="it-IT" sz="1600" b="1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4750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1,5€</a:t>
                      </a:r>
                      <a:endParaRPr lang="it-IT" sz="1600" b="1" kern="1200" dirty="0" smtClean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18€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450 Mln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9 </a:t>
                      </a:r>
                      <a:r>
                        <a:rPr lang="it-IT" sz="1600" kern="1200" dirty="0" err="1" smtClean="0">
                          <a:latin typeface="Arial Rounded MT Bold" pitchFamily="34" charset="0"/>
                        </a:rPr>
                        <a:t>Mld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 Rounded MT Bold" pitchFamily="34" charset="0"/>
                        </a:rPr>
                        <a:t>0,45%</a:t>
                      </a:r>
                      <a:endParaRPr lang="it-IT" sz="1600" b="1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4750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2€</a:t>
                      </a:r>
                      <a:endParaRPr lang="it-IT" sz="1600" b="1" kern="1200" dirty="0" smtClean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24€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600 Mln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12 </a:t>
                      </a:r>
                      <a:r>
                        <a:rPr lang="it-IT" sz="1600" kern="1200" dirty="0" err="1" smtClean="0">
                          <a:latin typeface="Arial Rounded MT Bold" pitchFamily="34" charset="0"/>
                        </a:rPr>
                        <a:t>Mld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 Rounded MT Bold" pitchFamily="34" charset="0"/>
                        </a:rPr>
                        <a:t>0,6%</a:t>
                      </a:r>
                      <a:endParaRPr lang="it-IT" sz="1600" b="1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4750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2,5€</a:t>
                      </a:r>
                      <a:endParaRPr lang="it-IT" sz="1600" b="1" kern="1200" dirty="0" smtClean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30€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750 Mln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latin typeface="Arial Rounded MT Bold" pitchFamily="34" charset="0"/>
                        </a:rPr>
                        <a:t>15 </a:t>
                      </a:r>
                      <a:r>
                        <a:rPr lang="it-IT" sz="1600" kern="1200" dirty="0" err="1" smtClean="0">
                          <a:latin typeface="Arial Rounded MT Bold" pitchFamily="34" charset="0"/>
                        </a:rPr>
                        <a:t>Mld</a:t>
                      </a:r>
                      <a:endParaRPr lang="it-IT" sz="1600" b="1" kern="1200" dirty="0">
                        <a:solidFill>
                          <a:schemeClr val="dk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 Rounded MT Bold" pitchFamily="34" charset="0"/>
                        </a:rPr>
                        <a:t>0,75%</a:t>
                      </a:r>
                      <a:endParaRPr lang="it-IT" sz="1600" b="1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63352" y="1463873"/>
            <a:ext cx="54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t-IT" dirty="0" smtClean="0">
                <a:latin typeface="Arial Rounded MT Bold" pitchFamily="34" charset="0"/>
              </a:rPr>
              <a:t>L’entità dei </a:t>
            </a:r>
            <a:r>
              <a:rPr lang="it-IT" dirty="0" err="1" smtClean="0">
                <a:latin typeface="Arial Rounded MT Bold" pitchFamily="34" charset="0"/>
              </a:rPr>
              <a:t>savings</a:t>
            </a:r>
            <a:r>
              <a:rPr lang="it-IT" dirty="0" smtClean="0">
                <a:latin typeface="Arial Rounded MT Bold" pitchFamily="34" charset="0"/>
              </a:rPr>
              <a:t> (anche se indicativi)  non costituisce necessariamente una stima sull’ incremento del PIL poiché secondo i maggiori modelli macroeconomici (keynesiani, neoclassici e monetaristi), il PIL incrementa in funzione dell’incremento della domanda aggregata e della quantità di moneta presente nel sistema (funzione della domanda aggregata)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dirty="0" smtClean="0">
                <a:latin typeface="Arial Rounded MT Bold" pitchFamily="34" charset="0"/>
              </a:rPr>
              <a:t>E’ possibile però incrociare i dati sui </a:t>
            </a:r>
            <a:r>
              <a:rPr lang="it-IT" dirty="0" err="1" smtClean="0">
                <a:latin typeface="Arial Rounded MT Bold" pitchFamily="34" charset="0"/>
              </a:rPr>
              <a:t>savings</a:t>
            </a:r>
            <a:r>
              <a:rPr lang="it-IT" dirty="0" smtClean="0">
                <a:latin typeface="Arial Rounded MT Bold" pitchFamily="34" charset="0"/>
              </a:rPr>
              <a:t> con le potenzialità riscontrate nella riduzione delle tariffe relative agli scenari alternativi</a:t>
            </a:r>
            <a:endParaRPr lang="it-IT" dirty="0">
              <a:latin typeface="Arial Rounded MT Bold" pitchFamily="34" charset="0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5628" y="5229200"/>
            <a:ext cx="11305256" cy="1368152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Sia dal punto di vista dell’Offerta Aggregata (</a:t>
            </a:r>
            <a:r>
              <a:rPr lang="it-IT" sz="2000" b="1" strike="noStrike" spc="-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savings</a:t>
            </a:r>
            <a:r>
              <a:rPr lang="it-IT" sz="2000" b="1" strike="noStrike" spc="-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DejaVu Sans"/>
              </a:rPr>
              <a:t> degli operatori di rete ) che della Domanda Aggregata (incremento delle potenzialità di spesa del consumatore derivanti dalla riduzione delle tariffe), emerge che gli scenari alternativi potrebbero avere un impatto sul PIL molto positivo</a:t>
            </a:r>
            <a:endParaRPr lang="it-IT" sz="20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392144" y="4612486"/>
            <a:ext cx="3065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*Stime con base 25 milioni di linee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6950352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4380</TotalTime>
  <Words>748</Words>
  <Application>Microsoft Office PowerPoint</Application>
  <PresentationFormat>Personalizzato</PresentationFormat>
  <Paragraphs>68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 matteo decina</dc:creator>
  <cp:lastModifiedBy>maurizio matteo decina</cp:lastModifiedBy>
  <cp:revision>460</cp:revision>
  <dcterms:created xsi:type="dcterms:W3CDTF">2018-02-03T17:44:09Z</dcterms:created>
  <dcterms:modified xsi:type="dcterms:W3CDTF">2020-01-22T00:09:20Z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Personalizzato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